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vsd" ContentType="application/vnd.visio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11"/>
  </p:notesMasterIdLst>
  <p:handoutMasterIdLst>
    <p:handoutMasterId r:id="rId12"/>
  </p:handoutMasterIdLst>
  <p:sldIdLst>
    <p:sldId id="303" r:id="rId3"/>
    <p:sldId id="747" r:id="rId4"/>
    <p:sldId id="742" r:id="rId5"/>
    <p:sldId id="746" r:id="rId6"/>
    <p:sldId id="744" r:id="rId7"/>
    <p:sldId id="743" r:id="rId8"/>
    <p:sldId id="745" r:id="rId9"/>
    <p:sldId id="74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5" autoAdjust="0"/>
    <p:restoredTop sz="96660" autoAdjust="0"/>
  </p:normalViewPr>
  <p:slideViewPr>
    <p:cSldViewPr snapToGrid="0">
      <p:cViewPr varScale="1">
        <p:scale>
          <a:sx n="88" d="100"/>
          <a:sy n="88" d="100"/>
        </p:scale>
        <p:origin x="121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2/7/2017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2/7/2017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10375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A72314-C842-479C-B40D-6B35198B29F6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09768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A72314-C842-479C-B40D-6B35198B29F6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9482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A72314-C842-479C-B40D-6B35198B29F6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30413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A72314-C842-479C-B40D-6B35198B29F6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2748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A72314-C842-479C-B40D-6B35198B29F6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8779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SA WG2 Meeting #119</a:t>
            </a: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13-17 February 2017, Dubrovnik, Croatia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7872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3744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440000"/>
            <a:ext cx="8308800" cy="47472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079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13-17.Februry 2017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S2-170968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  <p:sldLayoutId id="21474837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9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29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Picture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</a:rPr>
              <a:t>colors</a:t>
            </a:r>
            <a:r>
              <a:rPr lang="en-GB" sz="500" b="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07/02/2017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Huawei</a:t>
            </a:r>
            <a:r>
              <a:rPr lang="en-GB" sz="800" baseline="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 </a:t>
            </a:r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20157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 userDrawn="1"/>
        </p:nvSpPr>
        <p:spPr bwMode="auto">
          <a:xfrm>
            <a:off x="7649938" y="6894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S2-17####</a:t>
            </a:r>
            <a:endParaRPr lang="en-GB" sz="1200" dirty="0">
              <a:solidFill>
                <a:schemeClr val="bg2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7972430" y="6169562"/>
            <a:ext cx="533400" cy="4286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Visio_2003-2010_Drawing1.vsd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Discussion for QoS target fulfillment observability</a:t>
            </a:r>
            <a:endParaRPr lang="en-US" dirty="0"/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Huawei</a:t>
            </a:r>
            <a:endParaRPr lang="en-GB" altLang="en-US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z="2800" dirty="0" smtClean="0"/>
              <a:t>Regarding 5G QoS target fulfillment observability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230450"/>
            <a:ext cx="8308800" cy="4747200"/>
          </a:xfrm>
        </p:spPr>
        <p:txBody>
          <a:bodyPr/>
          <a:lstStyle/>
          <a:p>
            <a:r>
              <a:rPr lang="en-US" sz="1800" dirty="0" smtClean="0"/>
              <a:t>To Huawei understanding, the ongoing SID eVoLP has very a close link to 5G QoS discussion triggered by </a:t>
            </a:r>
            <a:r>
              <a:rPr lang="en-US" altLang="zh-CN" sz="1800" dirty="0" smtClean="0"/>
              <a:t>S2-170138 and therefore we propose </a:t>
            </a:r>
            <a:r>
              <a:rPr lang="en-US" sz="1800" dirty="0" smtClean="0"/>
              <a:t>to take VoLTE as example to see: </a:t>
            </a:r>
          </a:p>
          <a:p>
            <a:pPr lvl="1"/>
            <a:r>
              <a:rPr lang="en-US" dirty="0" smtClean="0"/>
              <a:t>how QoS target fulfillment observability is achieved </a:t>
            </a:r>
            <a:r>
              <a:rPr lang="en-US" altLang="zh-CN" dirty="0"/>
              <a:t>in </a:t>
            </a:r>
            <a:r>
              <a:rPr lang="en-US" altLang="zh-CN" dirty="0" smtClean="0"/>
              <a:t>4G</a:t>
            </a:r>
            <a:endParaRPr lang="en-US" dirty="0" smtClean="0"/>
          </a:p>
          <a:p>
            <a:pPr lvl="1"/>
            <a:r>
              <a:rPr lang="en-US" dirty="0" smtClean="0"/>
              <a:t>whether 4G QoS target fulfillment observability is good enough </a:t>
            </a:r>
          </a:p>
          <a:p>
            <a:pPr lvl="1"/>
            <a:r>
              <a:rPr lang="en-US" dirty="0" smtClean="0"/>
              <a:t>If not, how to enhance </a:t>
            </a:r>
            <a:r>
              <a:rPr lang="en-US" altLang="zh-CN" dirty="0" smtClean="0"/>
              <a:t>QoS target fulfillment observability in 5G(also in 4G?)</a:t>
            </a:r>
          </a:p>
        </p:txBody>
      </p:sp>
    </p:spTree>
    <p:extLst>
      <p:ext uri="{BB962C8B-B14F-4D97-AF65-F5344CB8AC3E}">
        <p14:creationId xmlns:p14="http://schemas.microsoft.com/office/powerpoint/2010/main" val="228824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z="2400" dirty="0" smtClean="0"/>
              <a:t>4G QoS target fulfillment observability</a:t>
            </a:r>
            <a:r>
              <a:rPr lang="en-US" sz="2400" dirty="0" smtClean="0"/>
              <a:t> for VoLTE by eNB 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5225" y="4154259"/>
            <a:ext cx="8308800" cy="2039712"/>
          </a:xfrm>
        </p:spPr>
        <p:txBody>
          <a:bodyPr/>
          <a:lstStyle/>
          <a:p>
            <a:r>
              <a:rPr lang="en-US" sz="1800" dirty="0" smtClean="0"/>
              <a:t>Operator first perform field test for VoLTE to get curves of RSRP vs MOS Score and then configure the according RSRP(per codec) </a:t>
            </a:r>
            <a:r>
              <a:rPr lang="en-US" altLang="zh-CN" sz="1800" dirty="0" smtClean="0"/>
              <a:t>in eNB </a:t>
            </a:r>
            <a:r>
              <a:rPr lang="en-US" sz="1800" dirty="0" smtClean="0"/>
              <a:t>as </a:t>
            </a:r>
            <a:r>
              <a:rPr lang="en-US" altLang="zh-CN" sz="1800" dirty="0" smtClean="0"/>
              <a:t>HO threshold</a:t>
            </a:r>
            <a:r>
              <a:rPr lang="en-US" sz="1800" dirty="0" smtClean="0"/>
              <a:t>.</a:t>
            </a:r>
          </a:p>
          <a:p>
            <a:r>
              <a:rPr lang="en-US" altLang="zh-CN" sz="1800" dirty="0" smtClean="0"/>
              <a:t>One can see 4G eNB is mainly based on RSRP to observe QoS target fulfillment observability for voice due to that </a:t>
            </a:r>
          </a:p>
          <a:p>
            <a:pPr lvl="1"/>
            <a:r>
              <a:rPr lang="en-US" altLang="zh-CN" dirty="0" smtClean="0"/>
              <a:t>Service quality for voice  is usually measured by MOS and MOS is directly mapped to RSRP via i.e. observing voice QoS target fulfillment is equal to observe a dedicated UE’s RSRP. </a:t>
            </a:r>
          </a:p>
          <a:p>
            <a:pPr lvl="1"/>
            <a:r>
              <a:rPr lang="en-US" altLang="zh-CN" dirty="0" smtClean="0"/>
              <a:t>Per S2-165666 , eNB is configured -110 dBm and -115dBm for AMR fitting/EVS fitting with MOS Score 3.8</a:t>
            </a:r>
          </a:p>
          <a:p>
            <a:pPr lvl="1"/>
            <a:endParaRPr lang="en-US" altLang="zh-CN" dirty="0" smtClean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6969" y="857822"/>
            <a:ext cx="6670061" cy="3065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2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17600" y="265544"/>
            <a:ext cx="8308800" cy="412800"/>
          </a:xfrm>
        </p:spPr>
        <p:txBody>
          <a:bodyPr/>
          <a:lstStyle/>
          <a:p>
            <a:r>
              <a:rPr lang="en-US" altLang="zh-CN" sz="2400" dirty="0" smtClean="0"/>
              <a:t>4G QoS target fulfillment observability</a:t>
            </a:r>
            <a:r>
              <a:rPr lang="en-US" sz="2400" dirty="0" smtClean="0"/>
              <a:t> for VoLTE by eNB(Cont) </a:t>
            </a:r>
            <a:endParaRPr 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555572" y="5018724"/>
            <a:ext cx="80332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0400" indent="-2304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400" dirty="0">
                <a:solidFill>
                  <a:schemeClr val="tx2"/>
                </a:solidFill>
                <a:sym typeface="Lucida Grande"/>
              </a:rPr>
              <a:t>For Rel-14 RobVoLTE, </a:t>
            </a:r>
            <a:r>
              <a:rPr lang="en-US" altLang="zh-CN" sz="1400" dirty="0">
                <a:solidFill>
                  <a:schemeClr val="tx2"/>
                </a:solidFill>
              </a:rPr>
              <a:t>eNB will reject QCI=1 bearer request to force the UE to perform CSFB if the RSRP for the UE is lower than VoLTE HO threshold(which is statically configured in eNB</a:t>
            </a:r>
            <a:r>
              <a:rPr lang="en-US" altLang="zh-CN" sz="1400" dirty="0" smtClean="0">
                <a:solidFill>
                  <a:schemeClr val="tx2"/>
                </a:solidFill>
              </a:rPr>
              <a:t>)</a:t>
            </a:r>
          </a:p>
          <a:p>
            <a:pPr marL="230400" indent="-2304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400" dirty="0" smtClean="0">
                <a:solidFill>
                  <a:schemeClr val="tx2"/>
                </a:solidFill>
              </a:rPr>
              <a:t>However, it looks beneficial eNB notify </a:t>
            </a:r>
            <a:r>
              <a:rPr lang="en-US" altLang="zh-CN" sz="1400" dirty="0">
                <a:solidFill>
                  <a:schemeClr val="tx2"/>
                </a:solidFill>
              </a:rPr>
              <a:t>AF/PCRF, allowing AF/PCRF </a:t>
            </a:r>
            <a:r>
              <a:rPr lang="en-US" altLang="zh-CN" sz="1400" dirty="0">
                <a:solidFill>
                  <a:schemeClr val="tx2"/>
                </a:solidFill>
              </a:rPr>
              <a:t>to either adapt to lower QoS requirements </a:t>
            </a:r>
            <a:r>
              <a:rPr lang="en-US" altLang="zh-CN" sz="1400" dirty="0" smtClean="0">
                <a:solidFill>
                  <a:schemeClr val="tx2"/>
                </a:solidFill>
              </a:rPr>
              <a:t>(e.g. using EVS rather AMR with transcending) or </a:t>
            </a:r>
            <a:r>
              <a:rPr lang="en-US" altLang="zh-CN" sz="1400" dirty="0">
                <a:solidFill>
                  <a:schemeClr val="tx2"/>
                </a:solidFill>
              </a:rPr>
              <a:t>to end the service</a:t>
            </a:r>
            <a:r>
              <a:rPr lang="en-US" altLang="zh-CN" sz="1400" dirty="0" smtClean="0">
                <a:solidFill>
                  <a:schemeClr val="tx2"/>
                </a:solidFill>
              </a:rPr>
              <a:t>.</a:t>
            </a:r>
          </a:p>
          <a:p>
            <a:pPr marL="230400" indent="-2304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400" dirty="0" smtClean="0">
                <a:solidFill>
                  <a:schemeClr val="tx2"/>
                </a:solidFill>
              </a:rPr>
              <a:t>Please note the notification mechanism for the ongoing voice session is </a:t>
            </a:r>
            <a:r>
              <a:rPr lang="en-US" altLang="zh-CN" sz="1400" dirty="0">
                <a:solidFill>
                  <a:schemeClr val="tx2"/>
                </a:solidFill>
              </a:rPr>
              <a:t>very </a:t>
            </a:r>
            <a:r>
              <a:rPr lang="en-US" altLang="zh-CN" sz="1400" dirty="0" smtClean="0">
                <a:solidFill>
                  <a:schemeClr val="tx2"/>
                </a:solidFill>
              </a:rPr>
              <a:t>similar</a:t>
            </a:r>
            <a:endParaRPr lang="en-US" altLang="zh-CN" sz="1400" dirty="0">
              <a:solidFill>
                <a:schemeClr val="tx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99457" y="744066"/>
            <a:ext cx="6905059" cy="4187162"/>
            <a:chOff x="1099457" y="885584"/>
            <a:chExt cx="6237960" cy="4276725"/>
          </a:xfrm>
        </p:grpSpPr>
        <p:sp>
          <p:nvSpPr>
            <p:cNvPr id="6" name="矩形 5"/>
            <p:cNvSpPr/>
            <p:nvPr/>
          </p:nvSpPr>
          <p:spPr bwMode="auto">
            <a:xfrm>
              <a:off x="1969853" y="2667292"/>
              <a:ext cx="5367564" cy="769649"/>
            </a:xfrm>
            <a:prstGeom prst="rect">
              <a:avLst/>
            </a:prstGeom>
            <a:noFill/>
            <a:ln w="28575">
              <a:solidFill>
                <a:srgbClr val="0070C0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graphicFrame>
          <p:nvGraphicFramePr>
            <p:cNvPr id="9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10749734"/>
                </p:ext>
              </p:extLst>
            </p:nvPr>
          </p:nvGraphicFramePr>
          <p:xfrm>
            <a:off x="1854881" y="885584"/>
            <a:ext cx="5322016" cy="4276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2" name="Visio" r:id="rId5" imgW="6924580" imgH="4362545" progId="Visio.Drawing.11">
                    <p:embed/>
                  </p:oleObj>
                </mc:Choice>
                <mc:Fallback>
                  <p:oleObj name="Visio" r:id="rId5" imgW="6924580" imgH="4362545" progId="Visio.Drawing.11">
                    <p:embed/>
                    <p:pic>
                      <p:nvPicPr>
                        <p:cNvPr id="0" name="Picture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4881" y="885584"/>
                          <a:ext cx="5322016" cy="4276725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矩形 9"/>
            <p:cNvSpPr/>
            <p:nvPr/>
          </p:nvSpPr>
          <p:spPr bwMode="auto">
            <a:xfrm>
              <a:off x="1977288" y="3603172"/>
              <a:ext cx="5360129" cy="1415146"/>
            </a:xfrm>
            <a:prstGeom prst="rect">
              <a:avLst/>
            </a:prstGeom>
            <a:noFill/>
            <a:ln w="28575">
              <a:solidFill>
                <a:srgbClr val="0070C0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1164772" y="3627948"/>
              <a:ext cx="1025659" cy="4664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r>
                <a:rPr lang="en-US" altLang="zh-CN" sz="1400" dirty="0" smtClean="0">
                  <a:latin typeface="Arial" charset="0"/>
                  <a:ea typeface="宋体" charset="-122"/>
                </a:rPr>
                <a:t>b)Expected solution</a:t>
              </a:r>
              <a:endParaRPr lang="zh-CN" altLang="en-US" sz="1400" dirty="0" smtClean="0">
                <a:latin typeface="Arial" charset="0"/>
                <a:ea typeface="宋体" charset="-122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1099457" y="2697581"/>
              <a:ext cx="989305" cy="3263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r>
                <a:rPr lang="en-US" altLang="zh-CN" sz="1400" dirty="0" smtClean="0">
                  <a:latin typeface="Arial" charset="0"/>
                  <a:ea typeface="宋体" charset="-122"/>
                </a:rPr>
                <a:t>a) Legacy 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r>
                <a:rPr lang="en-US" altLang="zh-CN" sz="1400" dirty="0" smtClean="0">
                  <a:latin typeface="Arial" charset="0"/>
                  <a:ea typeface="宋体" charset="-122"/>
                </a:rPr>
                <a:t>solution</a:t>
              </a:r>
              <a:endParaRPr lang="zh-CN" altLang="en-US" sz="1400" dirty="0" smtClean="0">
                <a:latin typeface="Arial" charset="0"/>
                <a:ea typeface="宋体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607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400" dirty="0" smtClean="0"/>
              <a:t>Open discussion for averaging window size - how it works 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5225" y="1219200"/>
            <a:ext cx="8308800" cy="5148943"/>
          </a:xfrm>
        </p:spPr>
        <p:txBody>
          <a:bodyPr/>
          <a:lstStyle/>
          <a:p>
            <a:r>
              <a:rPr lang="en-US" sz="1800" dirty="0" smtClean="0"/>
              <a:t>Huawei see </a:t>
            </a:r>
            <a:r>
              <a:rPr lang="en-US" sz="1800" dirty="0"/>
              <a:t>a need for well defined QoS target definitions </a:t>
            </a:r>
            <a:r>
              <a:rPr lang="en-US" sz="1800" dirty="0" smtClean="0"/>
              <a:t>and are open to averaging widow size but need some further clarification how</a:t>
            </a:r>
            <a:r>
              <a:rPr lang="en-US" altLang="zh-CN" sz="1800" dirty="0"/>
              <a:t> averaging window </a:t>
            </a:r>
            <a:r>
              <a:rPr lang="en-US" altLang="zh-CN" sz="1800" dirty="0" smtClean="0"/>
              <a:t>size works</a:t>
            </a:r>
            <a:r>
              <a:rPr lang="en-US" sz="1800" dirty="0" smtClean="0"/>
              <a:t> </a:t>
            </a:r>
          </a:p>
          <a:p>
            <a:r>
              <a:rPr lang="en-US" altLang="zh-CN" sz="1800" dirty="0"/>
              <a:t>A</a:t>
            </a:r>
            <a:r>
              <a:rPr lang="en-US" altLang="zh-CN" sz="1800" dirty="0" smtClean="0"/>
              <a:t>ssuming </a:t>
            </a:r>
            <a:r>
              <a:rPr lang="en-US" altLang="zh-CN" sz="1800" dirty="0"/>
              <a:t>averaging widow size is </a:t>
            </a:r>
            <a:r>
              <a:rPr lang="en-US" altLang="zh-CN" sz="1800" dirty="0" smtClean="0"/>
              <a:t>defined, </a:t>
            </a:r>
            <a:r>
              <a:rPr lang="en-US" sz="1800" dirty="0" smtClean="0"/>
              <a:t>eNB has the following parameters:</a:t>
            </a:r>
          </a:p>
          <a:p>
            <a:pPr lvl="1"/>
            <a:r>
              <a:rPr lang="en-US" dirty="0" smtClean="0"/>
              <a:t>Bit Rate</a:t>
            </a:r>
          </a:p>
          <a:p>
            <a:pPr lvl="1"/>
            <a:r>
              <a:rPr lang="en-US" dirty="0" smtClean="0"/>
              <a:t>Packet delay and Loss requirement</a:t>
            </a:r>
          </a:p>
          <a:p>
            <a:pPr lvl="1"/>
            <a:r>
              <a:rPr lang="en-US" altLang="zh-CN" dirty="0"/>
              <a:t>averaging widow size</a:t>
            </a:r>
            <a:endParaRPr lang="en-US" dirty="0" smtClean="0"/>
          </a:p>
          <a:p>
            <a:pPr marL="0" indent="0">
              <a:buNone/>
            </a:pPr>
            <a:endParaRPr lang="en-GB" altLang="zh-CN" dirty="0" smtClean="0"/>
          </a:p>
          <a:p>
            <a:r>
              <a:rPr lang="en-GB" altLang="zh-CN" sz="1800" dirty="0"/>
              <a:t>Please note </a:t>
            </a:r>
            <a:r>
              <a:rPr lang="en-US" altLang="zh-CN" sz="1800" dirty="0"/>
              <a:t>we still take VoLTE as a example:</a:t>
            </a:r>
            <a:endParaRPr lang="en-GB" altLang="zh-CN" sz="1800" dirty="0"/>
          </a:p>
          <a:p>
            <a:pPr lvl="1"/>
            <a:r>
              <a:rPr lang="en-GB" altLang="zh-CN" dirty="0" smtClean="0"/>
              <a:t>Case A: If the mobile originating VoLTE user is speaking and the peer side is listening, then there are many uplink packets while a few downlink packets from the mobile originating user.</a:t>
            </a:r>
          </a:p>
          <a:p>
            <a:pPr lvl="1"/>
            <a:r>
              <a:rPr lang="en-GB" altLang="zh-CN" dirty="0" smtClean="0"/>
              <a:t>Case B: if </a:t>
            </a:r>
            <a:r>
              <a:rPr lang="en-GB" altLang="zh-CN" dirty="0"/>
              <a:t>the subscriber mute himself/herself, </a:t>
            </a:r>
            <a:r>
              <a:rPr lang="en-GB" altLang="zh-CN" dirty="0" smtClean="0"/>
              <a:t>there </a:t>
            </a:r>
            <a:r>
              <a:rPr lang="en-GB" altLang="zh-CN" dirty="0"/>
              <a:t>are only few silence frame and very few uplink packet</a:t>
            </a:r>
            <a:r>
              <a:rPr lang="en-GB" altLang="zh-CN" dirty="0" smtClean="0"/>
              <a:t>:</a:t>
            </a:r>
          </a:p>
          <a:p>
            <a:pPr lvl="1"/>
            <a:r>
              <a:rPr lang="en-GB" altLang="zh-CN" dirty="0" smtClean="0"/>
              <a:t>Question: </a:t>
            </a:r>
          </a:p>
          <a:p>
            <a:pPr lvl="2"/>
            <a:r>
              <a:rPr lang="en-GB" altLang="zh-CN" dirty="0" smtClean="0"/>
              <a:t>how to measure Bit Rate and Packet Delay/Loss for uplink and downlink with fixed window size?</a:t>
            </a:r>
            <a:endParaRPr lang="en-GB" altLang="zh-CN" dirty="0"/>
          </a:p>
          <a:p>
            <a:pPr lvl="2"/>
            <a:r>
              <a:rPr lang="en-GB" altLang="zh-CN" dirty="0" smtClean="0"/>
              <a:t>eNB may have to measure </a:t>
            </a:r>
            <a:r>
              <a:rPr lang="en-GB" altLang="zh-CN" dirty="0"/>
              <a:t>Bit Rate and Packet </a:t>
            </a:r>
            <a:r>
              <a:rPr lang="en-GB" altLang="zh-CN" dirty="0" smtClean="0"/>
              <a:t>Delay/Loss in short time e.g. 500ms for </a:t>
            </a:r>
            <a:r>
              <a:rPr lang="en-GB" altLang="zh-CN" dirty="0" err="1" smtClean="0"/>
              <a:t>VoLTE</a:t>
            </a:r>
            <a:r>
              <a:rPr lang="en-GB" altLang="zh-CN" dirty="0" smtClean="0"/>
              <a:t>, the eNB performance is FFS?</a:t>
            </a:r>
          </a:p>
          <a:p>
            <a:pPr marL="230400" lvl="1" indent="0">
              <a:buNone/>
            </a:pPr>
            <a:endParaRPr lang="en-US" altLang="zh-CN" dirty="0" smtClean="0"/>
          </a:p>
          <a:p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96847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z="2400" dirty="0"/>
              <a:t>Open discussion for averaging window </a:t>
            </a:r>
            <a:r>
              <a:rPr lang="en-US" altLang="zh-CN" sz="2400" dirty="0" smtClean="0"/>
              <a:t>size – how to get it 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63199" y="4084861"/>
            <a:ext cx="8145375" cy="2294168"/>
          </a:xfrm>
        </p:spPr>
        <p:txBody>
          <a:bodyPr/>
          <a:lstStyle/>
          <a:p>
            <a:r>
              <a:rPr lang="en-US" dirty="0" smtClean="0"/>
              <a:t>Based on field test, one can get HO threshold for VoLTE i.e. </a:t>
            </a:r>
            <a:r>
              <a:rPr lang="en-US" altLang="zh-CN" dirty="0"/>
              <a:t>the curves for RSRP vs MOS Score has to be ONLY based on field test </a:t>
            </a:r>
            <a:endParaRPr lang="en-US" altLang="zh-CN" dirty="0" smtClean="0"/>
          </a:p>
          <a:p>
            <a:r>
              <a:rPr lang="en-US" altLang="zh-CN" dirty="0"/>
              <a:t>HO threshold for VoLTE </a:t>
            </a:r>
            <a:r>
              <a:rPr lang="en-US" altLang="zh-CN" dirty="0" smtClean="0"/>
              <a:t>is </a:t>
            </a:r>
            <a:r>
              <a:rPr lang="en-US" altLang="zh-CN" dirty="0"/>
              <a:t>dynamically changed </a:t>
            </a:r>
            <a:r>
              <a:rPr lang="en-US" altLang="zh-CN" dirty="0" smtClean="0"/>
              <a:t>per codec and </a:t>
            </a:r>
            <a:r>
              <a:rPr lang="en-US" dirty="0" smtClean="0"/>
              <a:t>different codec has different RSRP( e.g. </a:t>
            </a:r>
            <a:r>
              <a:rPr lang="en-US" altLang="zh-CN" dirty="0" smtClean="0"/>
              <a:t>EVS preforms better in weak coverage compared to AMR)</a:t>
            </a:r>
          </a:p>
          <a:p>
            <a:r>
              <a:rPr lang="en-US" altLang="zh-CN" dirty="0" smtClean="0"/>
              <a:t>Back to averaging windows size, it seems one still has to rely on field test to get it , which is also dynamically changed per codec(similar to HO threshold for VoLTE).</a:t>
            </a:r>
          </a:p>
          <a:p>
            <a:r>
              <a:rPr lang="en-US" altLang="zh-CN" dirty="0"/>
              <a:t>However, even with averaging windows size, eNB still have to derive </a:t>
            </a:r>
            <a:r>
              <a:rPr lang="en-US" altLang="zh-CN" dirty="0" smtClean="0"/>
              <a:t>the HO threshold </a:t>
            </a:r>
            <a:r>
              <a:rPr lang="en-US" altLang="zh-CN" dirty="0"/>
              <a:t>from averaging widows size </a:t>
            </a:r>
            <a:r>
              <a:rPr lang="en-US" altLang="zh-CN" dirty="0" smtClean="0"/>
              <a:t>together with </a:t>
            </a:r>
            <a:r>
              <a:rPr lang="en-US" altLang="zh-CN" dirty="0"/>
              <a:t>Packet </a:t>
            </a:r>
            <a:r>
              <a:rPr lang="en-US" altLang="zh-CN" dirty="0" smtClean="0"/>
              <a:t>Loss </a:t>
            </a:r>
            <a:r>
              <a:rPr lang="en-US" altLang="zh-CN" dirty="0"/>
              <a:t>and bit rate, which seems not that direct</a:t>
            </a:r>
            <a:r>
              <a:rPr lang="en-US" altLang="zh-CN" sz="1400" dirty="0" smtClean="0"/>
              <a:t>.</a:t>
            </a:r>
          </a:p>
          <a:p>
            <a:pPr lvl="1"/>
            <a:endParaRPr lang="en-US" altLang="zh-CN" dirty="0" smtClean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6969" y="868707"/>
            <a:ext cx="6670061" cy="3065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2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z="2400" dirty="0"/>
              <a:t>Huawei view on 5G QoS target fulfillment </a:t>
            </a:r>
            <a:r>
              <a:rPr lang="en-US" altLang="zh-CN" sz="2400" dirty="0" smtClean="0"/>
              <a:t>observability</a:t>
            </a:r>
            <a:endParaRPr lang="en-US" altLang="zh-CN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5225" y="1003300"/>
            <a:ext cx="8308800" cy="5067300"/>
          </a:xfrm>
        </p:spPr>
        <p:txBody>
          <a:bodyPr/>
          <a:lstStyle/>
          <a:p>
            <a:r>
              <a:rPr lang="en-US" altLang="zh-CN" sz="1800" dirty="0" smtClean="0"/>
              <a:t>Huawei </a:t>
            </a:r>
            <a:r>
              <a:rPr lang="en-US" altLang="zh-CN" sz="1800" dirty="0"/>
              <a:t>share the view that observability of target fulfillment is difficult </a:t>
            </a:r>
            <a:r>
              <a:rPr lang="en-US" altLang="zh-CN" sz="1800" dirty="0" smtClean="0"/>
              <a:t>and </a:t>
            </a:r>
            <a:r>
              <a:rPr lang="en-US" altLang="zh-CN" sz="1800" dirty="0"/>
              <a:t>therefore see a need for well defined QoS target definitions that could used by eNB directly </a:t>
            </a:r>
          </a:p>
          <a:p>
            <a:r>
              <a:rPr lang="en-US" altLang="zh-CN" sz="1800" dirty="0" smtClean="0"/>
              <a:t>Huawei </a:t>
            </a:r>
            <a:r>
              <a:rPr lang="en-US" altLang="zh-CN" sz="1800" dirty="0"/>
              <a:t>prefer service coverage compared to APP coverage as APP usually have multiple services and each service has its own coverage e.g. VoLTE/</a:t>
            </a:r>
            <a:r>
              <a:rPr lang="en-US" altLang="zh-CN" sz="1800" dirty="0" err="1"/>
              <a:t>ViLTE</a:t>
            </a:r>
            <a:r>
              <a:rPr lang="en-US" altLang="zh-CN" sz="1800" dirty="0"/>
              <a:t> coverage</a:t>
            </a:r>
            <a:r>
              <a:rPr lang="en-US" altLang="zh-CN" sz="1800" dirty="0" smtClean="0"/>
              <a:t>.</a:t>
            </a:r>
            <a:endParaRPr lang="en-GB" altLang="zh-CN" sz="1800" dirty="0" smtClean="0"/>
          </a:p>
          <a:p>
            <a:r>
              <a:rPr lang="en-GB" altLang="zh-CN" sz="1800" dirty="0" smtClean="0"/>
              <a:t>For VoLTE, one can see we have to rely on field test to rate the user experience, which is not simply related to </a:t>
            </a:r>
            <a:r>
              <a:rPr lang="en-GB" altLang="zh-CN" sz="1800" dirty="0"/>
              <a:t>Bit Rate and Packet </a:t>
            </a:r>
            <a:r>
              <a:rPr lang="en-GB" altLang="zh-CN" sz="1800" dirty="0" smtClean="0"/>
              <a:t>Delay/Loss and widow size. Therefore, further discussion is needed about how to enhance </a:t>
            </a:r>
            <a:r>
              <a:rPr lang="en-GB" altLang="zh-CN" sz="1800" dirty="0" err="1" smtClean="0"/>
              <a:t>QoS</a:t>
            </a:r>
            <a:r>
              <a:rPr lang="en-GB" altLang="zh-CN" sz="1800" dirty="0" smtClean="0"/>
              <a:t> framework.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57656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400" dirty="0" smtClean="0"/>
              <a:t>Open discussion for way forward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5225" y="1003300"/>
            <a:ext cx="8308800" cy="4972957"/>
          </a:xfrm>
        </p:spPr>
        <p:txBody>
          <a:bodyPr/>
          <a:lstStyle/>
          <a:p>
            <a:r>
              <a:rPr lang="en-US" altLang="zh-CN" sz="1900" dirty="0" smtClean="0"/>
              <a:t>How to observe </a:t>
            </a:r>
            <a:r>
              <a:rPr lang="en-US" altLang="zh-CN" sz="2000" dirty="0" smtClean="0"/>
              <a:t>QoS </a:t>
            </a:r>
            <a:r>
              <a:rPr lang="en-US" altLang="zh-CN" sz="2000" dirty="0"/>
              <a:t>target fulfillment </a:t>
            </a:r>
            <a:r>
              <a:rPr lang="en-US" altLang="zh-CN" sz="1900" dirty="0" smtClean="0"/>
              <a:t>is a common issue for both 4G/5G and therefore it is proposed to support this feature for both 4G and 5G. However it looks more discussion is needed to have a full view</a:t>
            </a:r>
          </a:p>
          <a:p>
            <a:pPr marL="0" indent="0">
              <a:buNone/>
            </a:pPr>
            <a:endParaRPr lang="en-US" altLang="zh-CN" sz="1900" dirty="0" smtClean="0"/>
          </a:p>
          <a:p>
            <a:r>
              <a:rPr lang="en-US" altLang="zh-CN" sz="1900" dirty="0" smtClean="0"/>
              <a:t> It looks VoLTE is very good example to get a full picture and it seems beneficial to take into account the discussion outcome of eVoLP especially considering that</a:t>
            </a:r>
          </a:p>
          <a:p>
            <a:pPr lvl="1"/>
            <a:r>
              <a:rPr lang="en-US" altLang="zh-CN" sz="1700" dirty="0" smtClean="0"/>
              <a:t> objective part of eVoLP clearly indicates </a:t>
            </a:r>
          </a:p>
          <a:p>
            <a:pPr lvl="2"/>
            <a:r>
              <a:rPr lang="en-US" altLang="zh-CN" sz="1500" dirty="0" smtClean="0"/>
              <a:t>the solutions should be flexible enough to apply to any other service that has dedicated radio coverage requirement</a:t>
            </a:r>
          </a:p>
          <a:p>
            <a:pPr lvl="2"/>
            <a:r>
              <a:rPr lang="en-US" altLang="zh-CN" sz="1500" dirty="0"/>
              <a:t>Depending on the investigation outcome, SA4/RAN WGs(as appropriate) needs to be consulted to ensure and evaluate the performance applicability and any solutions implications on RAN </a:t>
            </a:r>
            <a:r>
              <a:rPr lang="en-US" altLang="zh-CN" sz="1500" dirty="0" smtClean="0"/>
              <a:t>area</a:t>
            </a:r>
          </a:p>
          <a:p>
            <a:pPr lvl="1"/>
            <a:r>
              <a:rPr lang="en-US" altLang="zh-CN" sz="1700" dirty="0" smtClean="0"/>
              <a:t>The key </a:t>
            </a:r>
            <a:r>
              <a:rPr lang="en-US" altLang="zh-CN" sz="1700" dirty="0"/>
              <a:t>issue </a:t>
            </a:r>
            <a:r>
              <a:rPr lang="en-US" altLang="zh-CN" sz="1700" dirty="0" smtClean="0"/>
              <a:t>about how </a:t>
            </a:r>
            <a:r>
              <a:rPr lang="en-US" altLang="zh-CN" sz="1700" dirty="0"/>
              <a:t>to identify the information needed by RAN </a:t>
            </a:r>
            <a:r>
              <a:rPr lang="en-US" altLang="zh-CN" sz="1700" dirty="0" smtClean="0"/>
              <a:t>to </a:t>
            </a:r>
            <a:r>
              <a:rPr lang="en-US" altLang="zh-CN" sz="1700" dirty="0"/>
              <a:t>make optimized HO </a:t>
            </a:r>
            <a:r>
              <a:rPr lang="en-US" altLang="zh-CN" sz="1700" dirty="0" smtClean="0"/>
              <a:t>decision and </a:t>
            </a:r>
            <a:r>
              <a:rPr lang="en-US" altLang="zh-CN" sz="1700" dirty="0"/>
              <a:t>how to provide RAN with this </a:t>
            </a:r>
            <a:r>
              <a:rPr lang="en-US" altLang="zh-CN" sz="1700" dirty="0" smtClean="0"/>
              <a:t>information has been agreed in eVoLP</a:t>
            </a:r>
            <a:endParaRPr lang="en-US" altLang="zh-CN" sz="1700" b="1" dirty="0" smtClean="0"/>
          </a:p>
          <a:p>
            <a:pPr lvl="1"/>
            <a:r>
              <a:rPr lang="en-US" altLang="zh-CN" sz="1700" dirty="0" smtClean="0"/>
              <a:t>The key issue </a:t>
            </a:r>
            <a:r>
              <a:rPr lang="en-US" altLang="zh-CN" sz="1700" dirty="0"/>
              <a:t>about RAN information sending to </a:t>
            </a:r>
            <a:r>
              <a:rPr lang="en-US" altLang="zh-CN" sz="1700" dirty="0" smtClean="0"/>
              <a:t>EPC/IMS </a:t>
            </a:r>
            <a:r>
              <a:rPr lang="en-US" altLang="zh-CN" sz="1700" dirty="0"/>
              <a:t>for </a:t>
            </a:r>
            <a:r>
              <a:rPr lang="en-US" altLang="zh-CN" sz="1700" dirty="0" smtClean="0"/>
              <a:t>VoLTE to allow application </a:t>
            </a:r>
            <a:r>
              <a:rPr lang="en-US" altLang="zh-CN" sz="1700" dirty="0"/>
              <a:t>level to </a:t>
            </a:r>
            <a:r>
              <a:rPr lang="en-US" altLang="zh-CN" sz="1700" dirty="0" smtClean="0"/>
              <a:t>have possible optimizations is proposed </a:t>
            </a:r>
            <a:r>
              <a:rPr lang="en-US" altLang="zh-CN" sz="1700" dirty="0"/>
              <a:t>by CMCC per </a:t>
            </a:r>
            <a:r>
              <a:rPr lang="en-US" altLang="zh-CN" sz="1700" dirty="0" smtClean="0"/>
              <a:t>S2-171032 this meeting.</a:t>
            </a:r>
            <a:endParaRPr lang="en-US" altLang="zh-CN" sz="1700" dirty="0"/>
          </a:p>
          <a:p>
            <a:pPr marL="0" indent="0">
              <a:buNone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31979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29018</TotalTime>
  <Words>892</Words>
  <Application>Microsoft Office PowerPoint</Application>
  <PresentationFormat>全屏显示(4:3)</PresentationFormat>
  <Paragraphs>56</Paragraphs>
  <Slides>8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 </vt:lpstr>
      <vt:lpstr>Lucida Grande</vt:lpstr>
      <vt:lpstr>Nokia Pure Headline Light</vt:lpstr>
      <vt:lpstr>Nokia Pure Text</vt:lpstr>
      <vt:lpstr>Nokia Pure Text Light</vt:lpstr>
      <vt:lpstr>ヒラギノ角ゴ Pro W3</vt:lpstr>
      <vt:lpstr>宋体</vt:lpstr>
      <vt:lpstr>Arial</vt:lpstr>
      <vt:lpstr>Calibri</vt:lpstr>
      <vt:lpstr>Times New Roman</vt:lpstr>
      <vt:lpstr>Wingdings</vt:lpstr>
      <vt:lpstr>Office Theme</vt:lpstr>
      <vt:lpstr>nokia powerpoint template nokia pure v13</vt:lpstr>
      <vt:lpstr>think-cell Slide</vt:lpstr>
      <vt:lpstr>Microsoft Visio 2003-2010 Drawing</vt:lpstr>
      <vt:lpstr>Discussion for QoS target fulfillment observability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Xiaobo</cp:lastModifiedBy>
  <cp:revision>908</cp:revision>
  <dcterms:created xsi:type="dcterms:W3CDTF">2008-08-30T09:32:10Z</dcterms:created>
  <dcterms:modified xsi:type="dcterms:W3CDTF">2017-02-07T09:00:30Z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(2)xsghdCBNIsYTw/03kRGDGL+TjbLwnm3X2lKECMPVeUwp5WgVMeeQgfL/TVcVrcpUjLAH0EcC
ofa99qwgB75J9Rh+KlmnyVN4v/IusY71LQq3KvfSL56pDsc/LKGj3kwfS1K9YEYkVPHLFStx
dJyk/XUH1vmOCugAm5AwDz7SgNNO0NpJRsLLpOHut+M+ffX/Oe4VhazJwUlOTDh+bXRNXsAY
yOi6LRynAMk/mSzZEQ</vt:lpwstr>
  </property>
  <property fmtid="{D5CDD505-2E9C-101B-9397-08002B2CF9AE}" pid="3" name="_2015_ms_pID_7253431">
    <vt:lpwstr>n2Pby22M7D9U6d1+icbN5GbwAMhyCoGiY26KSPozRSTTyfBuV3xirx
P5mLKqsZZGQLUE0JdJIgEeCDNhg8Ofs8pPbypVnpdihhQjeHMWPvf1j1uj8G/UwnNTAqGDkB
sPATIvoF1I0PpKadN1hbjbsYwY4QIPkJUqtDJSXuUDWq2F7y14E8Z47HPrUcFgD5O1ebdTou
65/BDNWxHJGTq9Vv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1486188432</vt:lpwstr>
  </property>
</Properties>
</file>